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sldIdLst>
    <p:sldId id="256" r:id="rId2"/>
    <p:sldId id="273" r:id="rId3"/>
    <p:sldId id="259" r:id="rId4"/>
    <p:sldId id="260" r:id="rId5"/>
    <p:sldId id="261" r:id="rId6"/>
    <p:sldId id="262" r:id="rId7"/>
    <p:sldId id="263" r:id="rId8"/>
    <p:sldId id="264" r:id="rId9"/>
    <p:sldId id="265" r:id="rId10"/>
    <p:sldId id="266" r:id="rId11"/>
    <p:sldId id="285" r:id="rId12"/>
    <p:sldId id="258" r:id="rId13"/>
    <p:sldId id="267" r:id="rId14"/>
    <p:sldId id="268" r:id="rId15"/>
    <p:sldId id="269" r:id="rId16"/>
    <p:sldId id="270" r:id="rId17"/>
    <p:sldId id="271" r:id="rId18"/>
    <p:sldId id="286" r:id="rId19"/>
    <p:sldId id="282" r:id="rId20"/>
    <p:sldId id="279" r:id="rId21"/>
    <p:sldId id="281" r:id="rId22"/>
    <p:sldId id="283" r:id="rId23"/>
    <p:sldId id="284" r:id="rId24"/>
    <p:sldId id="280" r:id="rId25"/>
    <p:sldId id="274" r:id="rId26"/>
    <p:sldId id="275" r:id="rId27"/>
    <p:sldId id="276" r:id="rId28"/>
    <p:sldId id="277" r:id="rId29"/>
    <p:sldId id="278" r:id="rId30"/>
    <p:sldId id="287"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2FD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2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74D71-5380-4C1E-AEE1-B27885BDBB86}" type="datetimeFigureOut">
              <a:rPr lang="en-US" smtClean="0"/>
              <a:t>3/13/2018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29B42C-6D0A-4B45-8D1D-093468BDA94B}" type="slidenum">
              <a:rPr lang="en-US" smtClean="0"/>
              <a:t>‹#›</a:t>
            </a:fld>
            <a:endParaRPr lang="en-US"/>
          </a:p>
        </p:txBody>
      </p:sp>
    </p:spTree>
    <p:extLst>
      <p:ext uri="{BB962C8B-B14F-4D97-AF65-F5344CB8AC3E}">
        <p14:creationId xmlns:p14="http://schemas.microsoft.com/office/powerpoint/2010/main" val="173999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207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140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5469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50263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9372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CD41DA-C3F6-4749-B15F-7D3722E6DB14}"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289031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D41DA-C3F6-4749-B15F-7D3722E6DB14}"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2505451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D41DA-C3F6-4749-B15F-7D3722E6DB14}"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378727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D41DA-C3F6-4749-B15F-7D3722E6DB14}"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1A99-FFEF-43CB-A84E-57F2716631D2}" type="slidenum">
              <a:rPr lang="en-US" smtClean="0"/>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5337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D41DA-C3F6-4749-B15F-7D3722E6DB14}"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269879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4CD41DA-C3F6-4749-B15F-7D3722E6DB14}"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1023676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4CD41DA-C3F6-4749-B15F-7D3722E6DB14}"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316038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CD41DA-C3F6-4749-B15F-7D3722E6DB14}"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400835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CD41DA-C3F6-4749-B15F-7D3722E6DB14}"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369885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1" y="496667"/>
            <a:ext cx="8520599" cy="977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1" y="1958433"/>
            <a:ext cx="8520599" cy="413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28940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CD41DA-C3F6-4749-B15F-7D3722E6DB14}"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172243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CD41DA-C3F6-4749-B15F-7D3722E6DB14}"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263739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CD41DA-C3F6-4749-B15F-7D3722E6DB14}"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291047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CD41DA-C3F6-4749-B15F-7D3722E6DB14}" type="datetimeFigureOut">
              <a:rPr lang="en-US" smtClean="0"/>
              <a:t>3/13/2018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6596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CD41DA-C3F6-4749-B15F-7D3722E6DB14}"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155002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D41DA-C3F6-4749-B15F-7D3722E6DB14}" type="datetimeFigureOut">
              <a:rPr lang="en-US" smtClean="0"/>
              <a:t>3/13/2018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47506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D41DA-C3F6-4749-B15F-7D3722E6DB14}"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319469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D41DA-C3F6-4749-B15F-7D3722E6DB14}"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1A99-FFEF-43CB-A84E-57F2716631D2}" type="slidenum">
              <a:rPr lang="en-US" smtClean="0"/>
              <a:t>‹#›</a:t>
            </a:fld>
            <a:endParaRPr lang="en-US"/>
          </a:p>
        </p:txBody>
      </p:sp>
    </p:spTree>
    <p:extLst>
      <p:ext uri="{BB962C8B-B14F-4D97-AF65-F5344CB8AC3E}">
        <p14:creationId xmlns:p14="http://schemas.microsoft.com/office/powerpoint/2010/main" val="112206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4CD41DA-C3F6-4749-B15F-7D3722E6DB14}" type="datetimeFigureOut">
              <a:rPr lang="en-US" smtClean="0"/>
              <a:t>3/13/2018</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AF1A99-FFEF-43CB-A84E-57F2716631D2}" type="slidenum">
              <a:rPr lang="en-US" smtClean="0"/>
              <a:t>‹#›</a:t>
            </a:fld>
            <a:endParaRPr lang="en-US"/>
          </a:p>
        </p:txBody>
      </p:sp>
    </p:spTree>
    <p:extLst>
      <p:ext uri="{BB962C8B-B14F-4D97-AF65-F5344CB8AC3E}">
        <p14:creationId xmlns:p14="http://schemas.microsoft.com/office/powerpoint/2010/main" val="1748562708"/>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36569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025" y="207963"/>
            <a:ext cx="7764463" cy="1325562"/>
          </a:xfrm>
        </p:spPr>
        <p:txBody>
          <a:bodyPr>
            <a:normAutofit fontScale="90000"/>
          </a:bodyPr>
          <a:lstStyle/>
          <a:p>
            <a:pPr>
              <a:defRPr/>
            </a:pPr>
            <a:r>
              <a:rPr lang="en-US" dirty="0" smtClean="0">
                <a:solidFill>
                  <a:srgbClr val="FFC000"/>
                </a:solidFill>
              </a:rPr>
              <a:t>Get Creative! </a:t>
            </a:r>
            <a:br>
              <a:rPr lang="en-US" dirty="0" smtClean="0">
                <a:solidFill>
                  <a:srgbClr val="FFC000"/>
                </a:solidFill>
              </a:rPr>
            </a:br>
            <a:r>
              <a:rPr lang="en-US" dirty="0" smtClean="0"/>
              <a:t>Use </a:t>
            </a:r>
            <a:r>
              <a:rPr lang="en-US" dirty="0" err="1" smtClean="0"/>
              <a:t>legos</a:t>
            </a:r>
            <a:r>
              <a:rPr lang="en-US" dirty="0" smtClean="0"/>
              <a:t>, cardboard, figures, magazine pictures!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37FE0F85-8A7D-4A57-8E66-86CABFE2D2E5}" type="slidenum">
              <a:rPr lang="en-US" altLang="en-US"/>
              <a:pPr/>
              <a:t>10</a:t>
            </a:fld>
            <a:endParaRPr lang="en-US" altLang="en-US"/>
          </a:p>
        </p:txBody>
      </p:sp>
      <p:pic>
        <p:nvPicPr>
          <p:cNvPr id="246786" name="Picture 2" descr="Image result for how to make shoebox set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12676"/>
          <a:stretch/>
        </p:blipFill>
        <p:spPr bwMode="auto">
          <a:xfrm>
            <a:off x="685800" y="1935163"/>
            <a:ext cx="76200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84945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575" y="357189"/>
            <a:ext cx="3425825" cy="4573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Image result for set design high school proje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557" name="Picture 5" descr="Image result for set design lego model school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668" y="369889"/>
            <a:ext cx="4419600" cy="3754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19600"/>
            <a:ext cx="5967185"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96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arn(inVertic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wipe(down)">
                                      <p:cBhvr>
                                        <p:cTn id="12" dur="500"/>
                                        <p:tgtEl>
                                          <p:spTgt spid="2355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circle(in)">
                                      <p:cBhvr>
                                        <p:cTn id="17" dur="2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209550"/>
            <a:ext cx="7764463" cy="1325563"/>
          </a:xfrm>
        </p:spPr>
        <p:txBody>
          <a:bodyPr/>
          <a:lstStyle/>
          <a:p>
            <a:pPr>
              <a:defRPr/>
            </a:pPr>
            <a:r>
              <a:rPr lang="en-US" sz="5400" dirty="0" smtClean="0">
                <a:solidFill>
                  <a:srgbClr val="FFC000"/>
                </a:solidFill>
              </a:rPr>
              <a:t>Shoebox Blurb</a:t>
            </a:r>
            <a:endParaRPr lang="en-US" sz="5400" dirty="0">
              <a:solidFill>
                <a:srgbClr val="FFC000"/>
              </a:solidFill>
            </a:endParaRPr>
          </a:p>
        </p:txBody>
      </p:sp>
      <p:sp>
        <p:nvSpPr>
          <p:cNvPr id="3" name="Content Placeholder 2"/>
          <p:cNvSpPr>
            <a:spLocks noGrp="1"/>
          </p:cNvSpPr>
          <p:nvPr>
            <p:ph idx="1"/>
          </p:nvPr>
        </p:nvSpPr>
        <p:spPr>
          <a:xfrm>
            <a:off x="490538" y="1535113"/>
            <a:ext cx="8272462" cy="4953000"/>
          </a:xfrm>
        </p:spPr>
        <p:txBody>
          <a:bodyPr/>
          <a:lstStyle/>
          <a:p>
            <a:pPr>
              <a:buFont typeface="Arial" panose="020B0604020202020204" pitchFamily="34" charset="0"/>
              <a:buChar char="•"/>
              <a:defRPr/>
            </a:pPr>
            <a:r>
              <a:rPr lang="en-US" sz="2800" dirty="0" smtClean="0"/>
              <a:t>You are to write a short blurb which details the work you did in your shoebox design.</a:t>
            </a:r>
          </a:p>
          <a:p>
            <a:pPr>
              <a:buFont typeface="Arial" panose="020B0604020202020204" pitchFamily="34" charset="0"/>
              <a:buChar char="•"/>
              <a:defRPr/>
            </a:pPr>
            <a:endParaRPr lang="en-US" sz="3000" dirty="0" smtClean="0"/>
          </a:p>
          <a:p>
            <a:pPr>
              <a:buFont typeface="Arial" panose="020B0604020202020204" pitchFamily="34" charset="0"/>
              <a:buChar char="•"/>
              <a:defRPr/>
            </a:pPr>
            <a:r>
              <a:rPr lang="en-US" sz="2400" dirty="0" smtClean="0"/>
              <a:t>Focus on these areas;</a:t>
            </a:r>
          </a:p>
          <a:p>
            <a:pPr lvl="1">
              <a:buFont typeface="Arial" panose="020B0604020202020204" pitchFamily="34" charset="0"/>
              <a:buChar char="•"/>
              <a:defRPr/>
            </a:pPr>
            <a:r>
              <a:rPr lang="en-US" sz="2000" i="1" dirty="0" smtClean="0"/>
              <a:t>What did you design? For what play/scene/story?</a:t>
            </a:r>
          </a:p>
          <a:p>
            <a:pPr lvl="1">
              <a:buFont typeface="Arial" panose="020B0604020202020204" pitchFamily="34" charset="0"/>
              <a:buChar char="•"/>
              <a:defRPr/>
            </a:pPr>
            <a:r>
              <a:rPr lang="en-US" sz="2000" i="1" dirty="0" smtClean="0"/>
              <a:t> Is there a mood/theme/tone you were following? </a:t>
            </a:r>
          </a:p>
          <a:p>
            <a:pPr lvl="1">
              <a:buFont typeface="Arial" panose="020B0604020202020204" pitchFamily="34" charset="0"/>
              <a:buChar char="•"/>
              <a:defRPr/>
            </a:pPr>
            <a:r>
              <a:rPr lang="en-US" sz="2000" i="1" dirty="0" smtClean="0"/>
              <a:t>What materials did you use to create your set?</a:t>
            </a:r>
          </a:p>
          <a:p>
            <a:pPr lvl="1">
              <a:buFont typeface="Arial" panose="020B0604020202020204" pitchFamily="34" charset="0"/>
              <a:buChar char="•"/>
              <a:defRPr/>
            </a:pPr>
            <a:r>
              <a:rPr lang="en-US" sz="2000" i="1" dirty="0" smtClean="0"/>
              <a:t>How does this set represent your 3 freestanding objects?</a:t>
            </a:r>
          </a:p>
          <a:p>
            <a:pPr lvl="1">
              <a:buFont typeface="Arial" panose="020B0604020202020204" pitchFamily="34" charset="0"/>
              <a:buChar char="•"/>
              <a:defRPr/>
            </a:pPr>
            <a:r>
              <a:rPr lang="en-US" sz="2000" i="1" dirty="0" smtClean="0"/>
              <a:t>What did this project tell you about the job of a scenic designer?</a:t>
            </a:r>
          </a:p>
          <a:p>
            <a:pPr lvl="1">
              <a:buFont typeface="Arial" panose="020B0604020202020204" pitchFamily="34" charset="0"/>
              <a:buChar char="•"/>
              <a:defRPr/>
            </a:pPr>
            <a:endParaRPr lang="en-US" i="1" dirty="0"/>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BA5D017D-0B48-4FD4-9C81-AD2C6EE04711}" type="slidenum">
              <a:rPr lang="en-US" altLang="en-US"/>
              <a:pPr/>
              <a:t>12</a:t>
            </a:fld>
            <a:endParaRPr lang="en-US" altLang="en-US"/>
          </a:p>
        </p:txBody>
      </p:sp>
    </p:spTree>
    <p:extLst>
      <p:ext uri="{BB962C8B-B14F-4D97-AF65-F5344CB8AC3E}">
        <p14:creationId xmlns:p14="http://schemas.microsoft.com/office/powerpoint/2010/main" val="333221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75" y="317500"/>
            <a:ext cx="7764463" cy="1325563"/>
          </a:xfrm>
        </p:spPr>
        <p:txBody>
          <a:bodyPr>
            <a:normAutofit/>
          </a:bodyPr>
          <a:lstStyle/>
          <a:p>
            <a:pPr>
              <a:defRPr/>
            </a:pPr>
            <a:r>
              <a:rPr lang="en-US" dirty="0" smtClean="0"/>
              <a:t>Get professional </a:t>
            </a:r>
            <a:br>
              <a:rPr lang="en-US" dirty="0" smtClean="0"/>
            </a:br>
            <a:r>
              <a:rPr lang="en-US" dirty="0" smtClean="0"/>
              <a:t>if you dare!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3408015E-D15C-487F-94FC-359DE3644DBC}" type="slidenum">
              <a:rPr lang="en-US" altLang="en-US"/>
              <a:pPr/>
              <a:t>13</a:t>
            </a:fld>
            <a:endParaRPr lang="en-US" altLang="en-US"/>
          </a:p>
        </p:txBody>
      </p:sp>
      <p:pic>
        <p:nvPicPr>
          <p:cNvPr id="247810" name="Picture 2" descr="Image result for how to make shoebox set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1" y="1513776"/>
            <a:ext cx="8763000" cy="4859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0312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366E5445-FE6E-40CA-86BB-42643BE69533}" type="slidenum">
              <a:rPr lang="en-US" altLang="en-US"/>
              <a:pPr/>
              <a:t>14</a:t>
            </a:fld>
            <a:endParaRPr lang="en-US" altLang="en-US"/>
          </a:p>
        </p:txBody>
      </p:sp>
      <p:pic>
        <p:nvPicPr>
          <p:cNvPr id="250882" name="Picture 2" descr="Image result for how to make shoebox set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31" y="152400"/>
            <a:ext cx="8534400"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19911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F81D8ADE-881F-4CF6-BB4A-70A83BA279B4}" type="slidenum">
              <a:rPr lang="en-US" altLang="en-US"/>
              <a:pPr/>
              <a:t>15</a:t>
            </a:fld>
            <a:endParaRPr lang="en-US" altLang="en-US"/>
          </a:p>
        </p:txBody>
      </p:sp>
      <p:pic>
        <p:nvPicPr>
          <p:cNvPr id="248834" name="Picture 2" descr="Image result for how to make shoebox set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 y="228600"/>
            <a:ext cx="8305800" cy="632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105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9C9ACDCB-0A28-4954-B02C-6AEDF1FD560F}" type="slidenum">
              <a:rPr lang="en-US" altLang="en-US"/>
              <a:pPr/>
              <a:t>16</a:t>
            </a:fld>
            <a:endParaRPr lang="en-US" altLang="en-US"/>
          </a:p>
        </p:txBody>
      </p:sp>
      <p:pic>
        <p:nvPicPr>
          <p:cNvPr id="249858" name="Picture 2" descr="Image result for how to make shoebox set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7562"/>
            <a:ext cx="8841771" cy="6528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1526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38" y="123825"/>
            <a:ext cx="7764462" cy="1325563"/>
          </a:xfrm>
        </p:spPr>
        <p:txBody>
          <a:bodyPr>
            <a:normAutofit fontScale="90000"/>
          </a:bodyPr>
          <a:lstStyle/>
          <a:p>
            <a:pPr>
              <a:defRPr/>
            </a:pPr>
            <a:r>
              <a:rPr lang="en-US" dirty="0" smtClean="0"/>
              <a:t>Either way…</a:t>
            </a:r>
            <a:br>
              <a:rPr lang="en-US" dirty="0" smtClean="0"/>
            </a:br>
            <a:r>
              <a:rPr lang="en-US" dirty="0" smtClean="0">
                <a:solidFill>
                  <a:srgbClr val="FFC000"/>
                </a:solidFill>
              </a:rPr>
              <a:t>Have fun designing your very own set!</a:t>
            </a:r>
            <a:endParaRPr lang="en-US" dirty="0">
              <a:solidFill>
                <a:srgbClr val="FFC000"/>
              </a:solidFill>
            </a:endParaRPr>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D756E09A-6B22-44AA-83F8-827EEA5927F8}" type="slidenum">
              <a:rPr lang="en-US" altLang="en-US"/>
              <a:pPr/>
              <a:t>17</a:t>
            </a:fld>
            <a:endParaRPr lang="en-US" altLang="en-US"/>
          </a:p>
        </p:txBody>
      </p:sp>
      <p:pic>
        <p:nvPicPr>
          <p:cNvPr id="251906" name="Picture 2" descr="Image result for how to make shoebox set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t="12953" b="13524"/>
          <a:stretch/>
        </p:blipFill>
        <p:spPr bwMode="auto">
          <a:xfrm>
            <a:off x="1355677" y="1676400"/>
            <a:ext cx="6569122" cy="4913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43295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838200"/>
            <a:ext cx="7765321" cy="4571999"/>
          </a:xfrm>
        </p:spPr>
        <p:txBody>
          <a:bodyPr>
            <a:noAutofit/>
          </a:bodyPr>
          <a:lstStyle/>
          <a:p>
            <a:r>
              <a:rPr lang="en-US" sz="6000" dirty="0" smtClean="0">
                <a:solidFill>
                  <a:srgbClr val="FFFF00"/>
                </a:solidFill>
              </a:rPr>
              <a:t>Costume Design Project</a:t>
            </a:r>
            <a:endParaRPr lang="en-US" sz="6000" dirty="0">
              <a:solidFill>
                <a:srgbClr val="FFFF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20213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25400"/>
            <a:ext cx="7765321" cy="1326321"/>
          </a:xfrm>
        </p:spPr>
        <p:txBody>
          <a:bodyPr>
            <a:normAutofit/>
          </a:bodyPr>
          <a:lstStyle/>
          <a:p>
            <a:r>
              <a:rPr lang="en-US" sz="5400" dirty="0" smtClean="0">
                <a:solidFill>
                  <a:srgbClr val="FFC000"/>
                </a:solidFill>
              </a:rPr>
              <a:t>Figure Design</a:t>
            </a:r>
            <a:endParaRPr lang="en-US" sz="5400" dirty="0">
              <a:solidFill>
                <a:srgbClr val="FFC000"/>
              </a:solidFill>
            </a:endParaRPr>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67" y="1292435"/>
            <a:ext cx="8001000" cy="5302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446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606696"/>
            <a:ext cx="9670473" cy="499918"/>
          </a:xfrm>
        </p:spPr>
        <p:txBody>
          <a:bodyPr>
            <a:noAutofit/>
          </a:bodyPr>
          <a:lstStyle/>
          <a:p>
            <a:r>
              <a:rPr lang="en-US" sz="3600" u="sng" dirty="0" smtClean="0">
                <a:solidFill>
                  <a:srgbClr val="FFFF00"/>
                </a:solidFill>
              </a:rPr>
              <a:t>Creating a Costume or Set Design Project</a:t>
            </a:r>
            <a:endParaRPr lang="en-US" sz="3600" u="sng" dirty="0">
              <a:solidFill>
                <a:srgbClr val="FFFF00"/>
              </a:solidFill>
            </a:endParaRPr>
          </a:p>
        </p:txBody>
      </p:sp>
      <p:sp>
        <p:nvSpPr>
          <p:cNvPr id="7" name="Text Placeholder 6"/>
          <p:cNvSpPr>
            <a:spLocks noGrp="1"/>
          </p:cNvSpPr>
          <p:nvPr>
            <p:ph type="body" sz="half" idx="2"/>
          </p:nvPr>
        </p:nvSpPr>
        <p:spPr>
          <a:xfrm>
            <a:off x="38100" y="1153160"/>
            <a:ext cx="4144611" cy="5486400"/>
          </a:xfrm>
        </p:spPr>
        <p:txBody>
          <a:bodyPr>
            <a:normAutofit fontScale="62500" lnSpcReduction="20000"/>
          </a:bodyPr>
          <a:lstStyle/>
          <a:p>
            <a:pPr marL="457200" indent="-457200">
              <a:buFont typeface="+mj-lt"/>
              <a:buAutoNum type="arabicPeriod"/>
            </a:pPr>
            <a:r>
              <a:rPr lang="en-US" sz="2400" dirty="0" smtClean="0"/>
              <a:t>Pick a character / scene  from your favorite Movie, TV Show, Play, musical, book, etc…</a:t>
            </a:r>
          </a:p>
          <a:p>
            <a:pPr marL="914400" lvl="1" indent="-457200">
              <a:buFont typeface="+mj-lt"/>
              <a:buAutoNum type="arabicPeriod"/>
            </a:pPr>
            <a:endParaRPr lang="en-US" sz="2000" dirty="0" smtClean="0"/>
          </a:p>
          <a:p>
            <a:pPr marL="457200" indent="-457200">
              <a:buFont typeface="+mj-lt"/>
              <a:buAutoNum type="arabicPeriod"/>
            </a:pPr>
            <a:r>
              <a:rPr lang="en-US" sz="2400" dirty="0" smtClean="0"/>
              <a:t>You will create either a set model / or Costume Morgue of your choice. </a:t>
            </a:r>
          </a:p>
          <a:p>
            <a:pPr marL="457200" indent="-457200">
              <a:buFont typeface="+mj-lt"/>
              <a:buAutoNum type="arabicPeriod"/>
            </a:pPr>
            <a:endParaRPr lang="en-US" sz="2400" dirty="0"/>
          </a:p>
          <a:p>
            <a:pPr marL="457200" indent="-457200">
              <a:buFont typeface="+mj-lt"/>
              <a:buAutoNum type="arabicPeriod"/>
            </a:pPr>
            <a:r>
              <a:rPr lang="en-US" sz="2400" dirty="0" smtClean="0"/>
              <a:t>You will also need to complete written reasoning for your choices, and why they work for the character/scene.</a:t>
            </a:r>
            <a:endParaRPr lang="en-US" sz="2400" dirty="0"/>
          </a:p>
          <a:p>
            <a:pPr marL="457200" indent="-457200">
              <a:buFont typeface="+mj-lt"/>
              <a:buAutoNum type="arabicPeriod"/>
            </a:pPr>
            <a:endParaRPr lang="en-US" sz="2400" dirty="0" smtClean="0"/>
          </a:p>
          <a:p>
            <a:pPr marL="457200" indent="-457200">
              <a:buFont typeface="+mj-lt"/>
              <a:buAutoNum type="arabicPeriod"/>
            </a:pPr>
            <a:r>
              <a:rPr lang="en-US" sz="2400" dirty="0" smtClean="0"/>
              <a:t>Everything must be in color!</a:t>
            </a:r>
          </a:p>
          <a:p>
            <a:pPr marL="457200" indent="-457200">
              <a:buFont typeface="+mj-lt"/>
              <a:buAutoNum type="arabicPeriod"/>
            </a:pPr>
            <a:endParaRPr lang="en-US" sz="2400" dirty="0"/>
          </a:p>
          <a:p>
            <a:pPr marL="457200" indent="-457200">
              <a:buFont typeface="+mj-lt"/>
              <a:buAutoNum type="arabicPeriod"/>
            </a:pPr>
            <a:r>
              <a:rPr lang="en-US" sz="2400" dirty="0" smtClean="0"/>
              <a:t>You are not graded on your artistic ability, but you should be able to communicate your idea through your drawings. If you cannot do that, this may not be the best option for you.</a:t>
            </a:r>
          </a:p>
          <a:p>
            <a:pPr marL="685800" lvl="1" indent="-228600">
              <a:buFont typeface="+mj-lt"/>
              <a:buAutoNum type="arabicPeriod"/>
            </a:pPr>
            <a:endParaRPr lang="en-US" dirty="0" smtClean="0"/>
          </a:p>
        </p:txBody>
      </p:sp>
      <p:sp>
        <p:nvSpPr>
          <p:cNvPr id="9" name="TextBox 8"/>
          <p:cNvSpPr txBox="1"/>
          <p:nvPr/>
        </p:nvSpPr>
        <p:spPr>
          <a:xfrm>
            <a:off x="7609114" y="1289593"/>
            <a:ext cx="1524000" cy="1477328"/>
          </a:xfrm>
          <a:prstGeom prst="rect">
            <a:avLst/>
          </a:prstGeom>
          <a:noFill/>
        </p:spPr>
        <p:txBody>
          <a:bodyPr wrap="square" rtlCol="0">
            <a:spAutoFit/>
          </a:bodyPr>
          <a:lstStyle/>
          <a:p>
            <a:r>
              <a:rPr lang="en-US" dirty="0" smtClean="0">
                <a:sym typeface="Wingdings" pitchFamily="2" charset="2"/>
              </a:rPr>
              <a:t> You could make a scale model with a shoe box!</a:t>
            </a:r>
            <a:endParaRPr lang="en-US" dirty="0"/>
          </a:p>
        </p:txBody>
      </p:sp>
      <p:pic>
        <p:nvPicPr>
          <p:cNvPr id="11" name="Picture 10" descr="Colored sketch.jpg"/>
          <p:cNvPicPr>
            <a:picLocks noChangeAspect="1"/>
          </p:cNvPicPr>
          <p:nvPr/>
        </p:nvPicPr>
        <p:blipFill>
          <a:blip r:embed="rId2" cstate="print"/>
          <a:stretch>
            <a:fillRect/>
          </a:stretch>
        </p:blipFill>
        <p:spPr>
          <a:xfrm>
            <a:off x="4255440" y="3399733"/>
            <a:ext cx="2776640" cy="1859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034" name="Picture 2" descr="https://elgg.leeds.ac.uk/liblbl/files/-1/4099/Grayson%20Perry.jpg"/>
          <p:cNvPicPr>
            <a:picLocks noChangeAspect="1" noChangeArrowheads="1"/>
          </p:cNvPicPr>
          <p:nvPr/>
        </p:nvPicPr>
        <p:blipFill>
          <a:blip r:embed="rId3" cstate="print"/>
          <a:srcRect/>
          <a:stretch>
            <a:fillRect/>
          </a:stretch>
        </p:blipFill>
        <p:spPr bwMode="auto">
          <a:xfrm>
            <a:off x="4428742" y="1289925"/>
            <a:ext cx="2893365" cy="1931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ostume_nezumicustom_example_sketch.jpg"/>
          <p:cNvPicPr>
            <a:picLocks noChangeAspect="1"/>
          </p:cNvPicPr>
          <p:nvPr/>
        </p:nvPicPr>
        <p:blipFill>
          <a:blip r:embed="rId4" cstate="print"/>
          <a:stretch>
            <a:fillRect/>
          </a:stretch>
        </p:blipFill>
        <p:spPr>
          <a:xfrm>
            <a:off x="7104809" y="4102100"/>
            <a:ext cx="1936831" cy="255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4808625" y="5389880"/>
            <a:ext cx="2133600" cy="923330"/>
          </a:xfrm>
          <a:prstGeom prst="rect">
            <a:avLst/>
          </a:prstGeom>
          <a:noFill/>
        </p:spPr>
        <p:txBody>
          <a:bodyPr wrap="square" rtlCol="0">
            <a:spAutoFit/>
          </a:bodyPr>
          <a:lstStyle/>
          <a:p>
            <a:r>
              <a:rPr lang="en-US" dirty="0" smtClean="0"/>
              <a:t>Include notes on your drawings      </a:t>
            </a:r>
            <a:r>
              <a:rPr lang="en-US" dirty="0" smtClean="0">
                <a:sym typeface="Wingdings" pitchFamily="2" charset="2"/>
              </a:rPr>
              <a:t></a:t>
            </a:r>
            <a:endParaRPr lang="en-US" dirty="0"/>
          </a:p>
        </p:txBody>
      </p:sp>
    </p:spTree>
    <p:extLst>
      <p:ext uri="{BB962C8B-B14F-4D97-AF65-F5344CB8AC3E}">
        <p14:creationId xmlns:p14="http://schemas.microsoft.com/office/powerpoint/2010/main" val="4159296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747" y="-12700"/>
            <a:ext cx="7765321" cy="1326321"/>
          </a:xfrm>
        </p:spPr>
        <p:txBody>
          <a:bodyPr>
            <a:noAutofit/>
          </a:bodyPr>
          <a:lstStyle/>
          <a:p>
            <a:r>
              <a:rPr lang="en-US" sz="6000" dirty="0" smtClean="0">
                <a:solidFill>
                  <a:srgbClr val="92D050"/>
                </a:solidFill>
                <a:latin typeface="Chiller" panose="04020404031007020602" pitchFamily="82" charset="0"/>
              </a:rPr>
              <a:t>Themed </a:t>
            </a:r>
            <a:r>
              <a:rPr lang="en-US" sz="6000" dirty="0" smtClean="0">
                <a:solidFill>
                  <a:srgbClr val="92D050"/>
                </a:solidFill>
                <a:latin typeface="Chiller" panose="04020404031007020602" pitchFamily="82" charset="0"/>
              </a:rPr>
              <a:t>“Dress Up” Design</a:t>
            </a:r>
            <a:endParaRPr lang="en-US" sz="6000" dirty="0">
              <a:solidFill>
                <a:srgbClr val="92D050"/>
              </a:solidFill>
              <a:latin typeface="Chiller" panose="04020404031007020602" pitchFamily="82" charset="0"/>
            </a:endParaRPr>
          </a:p>
        </p:txBody>
      </p:sp>
      <p:sp>
        <p:nvSpPr>
          <p:cNvPr id="3" name="Content Placeholder 2"/>
          <p:cNvSpPr>
            <a:spLocks noGrp="1"/>
          </p:cNvSpPr>
          <p:nvPr>
            <p:ph idx="1"/>
          </p:nvPr>
        </p:nvSpPr>
        <p:spPr/>
        <p:txBody>
          <a:bodyPr/>
          <a:lstStyle/>
          <a:p>
            <a:endParaRPr lang="en-US"/>
          </a:p>
        </p:txBody>
      </p:sp>
      <p:sp>
        <p:nvSpPr>
          <p:cNvPr id="4" name="AutoShape 2" descr="Image result for costume design assign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Image result for costume design zombie proje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66800"/>
            <a:ext cx="7924800" cy="5437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229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lstStyle/>
          <a:p>
            <a:r>
              <a:rPr lang="en-US" dirty="0" smtClean="0"/>
              <a:t>Costume Variety</a:t>
            </a:r>
            <a:endParaRPr lang="en-US" dirty="0"/>
          </a:p>
        </p:txBody>
      </p:sp>
      <p:sp>
        <p:nvSpPr>
          <p:cNvPr id="3" name="Content Placeholder 2"/>
          <p:cNvSpPr>
            <a:spLocks noGrp="1"/>
          </p:cNvSpPr>
          <p:nvPr>
            <p:ph idx="1"/>
          </p:nvPr>
        </p:nvSpPr>
        <p:spPr/>
        <p:txBody>
          <a:bodyPr/>
          <a:lstStyle/>
          <a:p>
            <a:endParaRPr lang="en-US"/>
          </a:p>
        </p:txBody>
      </p:sp>
      <p:pic>
        <p:nvPicPr>
          <p:cNvPr id="1945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3855"/>
            <a:ext cx="4634345" cy="3126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3140524"/>
            <a:ext cx="4675909" cy="3717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77189"/>
            <a:ext cx="4495800" cy="4442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5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arn(inVertical)">
                                      <p:cBhvr>
                                        <p:cTn id="12" dur="5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462"/>
                                        </p:tgtEl>
                                        <p:attrNameLst>
                                          <p:attrName>style.visibility</p:attrName>
                                        </p:attrNameLst>
                                      </p:cBhvr>
                                      <p:to>
                                        <p:strVal val="visible"/>
                                      </p:to>
                                    </p:set>
                                    <p:animEffect transition="in" filter="circle(in)">
                                      <p:cBhvr>
                                        <p:cTn id="17" dur="2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46" y="0"/>
            <a:ext cx="7765321" cy="1326321"/>
          </a:xfrm>
        </p:spPr>
        <p:txBody>
          <a:bodyPr>
            <a:normAutofit/>
          </a:bodyPr>
          <a:lstStyle/>
          <a:p>
            <a:r>
              <a:rPr lang="en-US" sz="4000" dirty="0" smtClean="0">
                <a:solidFill>
                  <a:srgbClr val="FFC000"/>
                </a:solidFill>
              </a:rPr>
              <a:t>Magazine Inspirations</a:t>
            </a:r>
            <a:endParaRPr lang="en-US" sz="4000" dirty="0">
              <a:solidFill>
                <a:srgbClr val="FFC000"/>
              </a:solidFill>
            </a:endParaRPr>
          </a:p>
        </p:txBody>
      </p:sp>
      <p:sp>
        <p:nvSpPr>
          <p:cNvPr id="3" name="Content Placeholder 2"/>
          <p:cNvSpPr>
            <a:spLocks noGrp="1"/>
          </p:cNvSpPr>
          <p:nvPr>
            <p:ph idx="1"/>
          </p:nvPr>
        </p:nvSpPr>
        <p:spPr/>
        <p:txBody>
          <a:bodyPr/>
          <a:lstStyle/>
          <a:p>
            <a:endParaRPr lang="en-US"/>
          </a:p>
        </p:txBody>
      </p:sp>
      <p:pic>
        <p:nvPicPr>
          <p:cNvPr id="21506" name="Picture 2" descr="Image result for magazine collage costume design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45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149"/>
            <a:ext cx="7765321" cy="1326321"/>
          </a:xfrm>
        </p:spPr>
        <p:txBody>
          <a:bodyPr/>
          <a:lstStyle/>
          <a:p>
            <a:r>
              <a:rPr lang="en-US" dirty="0" smtClean="0">
                <a:solidFill>
                  <a:srgbClr val="FFC000"/>
                </a:solidFill>
              </a:rPr>
              <a:t>More Magazine Designs!</a:t>
            </a:r>
            <a:endParaRPr lang="en-US" dirty="0">
              <a:solidFill>
                <a:srgbClr val="FFC000"/>
              </a:solidFill>
            </a:endParaRPr>
          </a:p>
        </p:txBody>
      </p:sp>
      <p:sp>
        <p:nvSpPr>
          <p:cNvPr id="3" name="Content Placeholder 2"/>
          <p:cNvSpPr>
            <a:spLocks noGrp="1"/>
          </p:cNvSpPr>
          <p:nvPr>
            <p:ph idx="1"/>
          </p:nvPr>
        </p:nvSpPr>
        <p:spPr/>
        <p:txBody>
          <a:bodyPr/>
          <a:lstStyle/>
          <a:p>
            <a:endParaRPr lang="en-US"/>
          </a:p>
        </p:txBody>
      </p:sp>
      <p:pic>
        <p:nvPicPr>
          <p:cNvPr id="22530" name="Picture 2" descr="Image result for magazine collage costume design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9" y="1695732"/>
            <a:ext cx="3440545"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91" y="2563091"/>
            <a:ext cx="2936053" cy="3800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569" y="990600"/>
            <a:ext cx="2548347" cy="3829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2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536"/>
                                        </p:tgtEl>
                                        <p:attrNameLst>
                                          <p:attrName>style.visibility</p:attrName>
                                        </p:attrNameLst>
                                      </p:cBhvr>
                                      <p:to>
                                        <p:strVal val="visible"/>
                                      </p:to>
                                    </p:set>
                                    <p:animEffect transition="in" filter="fade">
                                      <p:cBhvr>
                                        <p:cTn id="13" dur="1000"/>
                                        <p:tgtEl>
                                          <p:spTgt spid="22536"/>
                                        </p:tgtEl>
                                      </p:cBhvr>
                                    </p:animEffect>
                                    <p:anim calcmode="lin" valueType="num">
                                      <p:cBhvr>
                                        <p:cTn id="14" dur="1000" fill="hold"/>
                                        <p:tgtEl>
                                          <p:spTgt spid="22536"/>
                                        </p:tgtEl>
                                        <p:attrNameLst>
                                          <p:attrName>ppt_x</p:attrName>
                                        </p:attrNameLst>
                                      </p:cBhvr>
                                      <p:tavLst>
                                        <p:tav tm="0">
                                          <p:val>
                                            <p:strVal val="#ppt_x"/>
                                          </p:val>
                                        </p:tav>
                                        <p:tav tm="100000">
                                          <p:val>
                                            <p:strVal val="#ppt_x"/>
                                          </p:val>
                                        </p:tav>
                                      </p:tavLst>
                                    </p:anim>
                                    <p:anim calcmode="lin" valueType="num">
                                      <p:cBhvr>
                                        <p:cTn id="15" dur="1000" fill="hold"/>
                                        <p:tgtEl>
                                          <p:spTgt spid="225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46" y="0"/>
            <a:ext cx="7765321" cy="1326321"/>
          </a:xfrm>
        </p:spPr>
        <p:txBody>
          <a:bodyPr/>
          <a:lstStyle/>
          <a:p>
            <a:r>
              <a:rPr lang="en-US" dirty="0" smtClean="0"/>
              <a:t>One Character, Different Costumes</a:t>
            </a:r>
            <a:endParaRPr lang="en-US" dirty="0"/>
          </a:p>
        </p:txBody>
      </p:sp>
      <p:sp>
        <p:nvSpPr>
          <p:cNvPr id="3" name="Content Placeholder 2"/>
          <p:cNvSpPr>
            <a:spLocks noGrp="1"/>
          </p:cNvSpPr>
          <p:nvPr>
            <p:ph idx="1"/>
          </p:nvPr>
        </p:nvSpPr>
        <p:spPr/>
        <p:txBody>
          <a:bodyPr/>
          <a:lstStyle/>
          <a:p>
            <a:endParaRPr lang="en-US"/>
          </a:p>
        </p:txBody>
      </p:sp>
      <p:pic>
        <p:nvPicPr>
          <p:cNvPr id="4" name="Picture 5" descr="Image result for costume design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021082"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84727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1447800" y="304800"/>
            <a:ext cx="8282399" cy="2812000"/>
          </a:xfrm>
          <a:prstGeom prst="rect">
            <a:avLst/>
          </a:prstGeom>
        </p:spPr>
        <p:txBody>
          <a:bodyPr lIns="91425" tIns="91425" rIns="91425" bIns="91425" anchor="b" anchorCtr="0">
            <a:noAutofit/>
          </a:bodyPr>
          <a:lstStyle/>
          <a:p>
            <a:pPr lvl="0" algn="l">
              <a:spcBef>
                <a:spcPts val="0"/>
              </a:spcBef>
              <a:buNone/>
            </a:pPr>
            <a:r>
              <a:rPr lang="en" dirty="0">
                <a:solidFill>
                  <a:schemeClr val="accent5">
                    <a:lumMod val="60000"/>
                    <a:lumOff val="40000"/>
                  </a:schemeClr>
                </a:solidFill>
              </a:rPr>
              <a:t>COSTUME MORGUE</a:t>
            </a:r>
          </a:p>
        </p:txBody>
      </p:sp>
      <p:sp>
        <p:nvSpPr>
          <p:cNvPr id="63" name="Shape 63"/>
          <p:cNvSpPr txBox="1">
            <a:spLocks noGrp="1"/>
          </p:cNvSpPr>
          <p:nvPr>
            <p:ph type="subTitle" idx="1"/>
          </p:nvPr>
        </p:nvSpPr>
        <p:spPr>
          <a:xfrm>
            <a:off x="609600" y="3116800"/>
            <a:ext cx="8282399" cy="1680799"/>
          </a:xfrm>
          <a:prstGeom prst="rect">
            <a:avLst/>
          </a:prstGeom>
        </p:spPr>
        <p:txBody>
          <a:bodyPr lIns="91425" tIns="91425" rIns="91425" bIns="91425" anchor="ctr" anchorCtr="0">
            <a:noAutofit/>
          </a:bodyPr>
          <a:lstStyle/>
          <a:p>
            <a:pPr lvl="0">
              <a:spcBef>
                <a:spcPts val="0"/>
              </a:spcBef>
              <a:buNone/>
            </a:pPr>
            <a:r>
              <a:rPr lang="en" dirty="0"/>
              <a:t>BY: BLESSING OKAFOR</a:t>
            </a:r>
          </a:p>
        </p:txBody>
      </p:sp>
    </p:spTree>
    <p:extLst>
      <p:ext uri="{BB962C8B-B14F-4D97-AF65-F5344CB8AC3E}">
        <p14:creationId xmlns:p14="http://schemas.microsoft.com/office/powerpoint/2010/main" val="890136011"/>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8100" y="307201"/>
            <a:ext cx="8985900" cy="1029999"/>
          </a:xfrm>
          <a:prstGeom prst="rect">
            <a:avLst/>
          </a:prstGeom>
          <a:ln w="28575" cap="flat" cmpd="sng">
            <a:solidFill>
              <a:srgbClr val="000000"/>
            </a:solidFill>
            <a:prstDash val="dot"/>
            <a:round/>
            <a:headEnd type="none" w="med" len="med"/>
            <a:tailEnd type="none" w="med" len="med"/>
          </a:ln>
        </p:spPr>
        <p:txBody>
          <a:bodyPr lIns="91425" tIns="91425" rIns="91425" bIns="91425" anchor="b" anchorCtr="0">
            <a:noAutofit/>
          </a:bodyPr>
          <a:lstStyle/>
          <a:p>
            <a:pPr lvl="0" algn="ctr">
              <a:spcBef>
                <a:spcPts val="0"/>
              </a:spcBef>
              <a:buNone/>
            </a:pPr>
            <a:r>
              <a:rPr lang="en" sz="3800" b="1" dirty="0">
                <a:solidFill>
                  <a:srgbClr val="F2F2F2"/>
                </a:solidFill>
                <a:latin typeface="Open Sans"/>
                <a:ea typeface="Open Sans"/>
                <a:cs typeface="Open Sans"/>
                <a:sym typeface="Open Sans"/>
              </a:rPr>
              <a:t>THE PROCESS OF MAKING THE DRESS </a:t>
            </a:r>
          </a:p>
        </p:txBody>
      </p:sp>
      <p:sp>
        <p:nvSpPr>
          <p:cNvPr id="69" name="Shape 69"/>
          <p:cNvSpPr txBox="1">
            <a:spLocks noGrp="1"/>
          </p:cNvSpPr>
          <p:nvPr>
            <p:ph type="body" idx="1"/>
          </p:nvPr>
        </p:nvSpPr>
        <p:spPr>
          <a:xfrm>
            <a:off x="457200" y="1219200"/>
            <a:ext cx="7467900" cy="5520800"/>
          </a:xfrm>
          <a:prstGeom prst="rect">
            <a:avLst/>
          </a:prstGeom>
          <a:ln w="28575" cap="flat" cmpd="sng">
            <a:solidFill>
              <a:srgbClr val="000000"/>
            </a:solidFill>
            <a:prstDash val="dot"/>
            <a:round/>
            <a:headEnd type="none" w="med" len="med"/>
            <a:tailEnd type="none" w="med" len="med"/>
          </a:ln>
        </p:spPr>
        <p:txBody>
          <a:bodyPr lIns="91425" tIns="91425" rIns="91425" bIns="91425" anchor="t" anchorCtr="0">
            <a:noAutofit/>
          </a:bodyPr>
          <a:lstStyle/>
          <a:p>
            <a:r>
              <a:rPr lang="en" sz="1600" dirty="0"/>
              <a:t>I started by choosing an fabric. I chose a sky blue satin fabric for the project. I washed the fabric to remove any wrinkles or stain. </a:t>
            </a:r>
            <a:endParaRPr lang="en" sz="1600" dirty="0" smtClean="0"/>
          </a:p>
          <a:p>
            <a:r>
              <a:rPr lang="en" sz="1600" dirty="0" smtClean="0"/>
              <a:t>I </a:t>
            </a:r>
            <a:r>
              <a:rPr lang="en" sz="1600" dirty="0"/>
              <a:t>then selected a pattern. My mom bought a 1950s vintage dress pattern to make it easier.  I took your measurements even thought i was  using a dress pattern to make sure it fits me</a:t>
            </a:r>
            <a:r>
              <a:rPr lang="en" sz="1600" dirty="0" smtClean="0"/>
              <a:t>.</a:t>
            </a:r>
          </a:p>
          <a:p>
            <a:pPr lvl="1"/>
            <a:r>
              <a:rPr lang="en" sz="1400" dirty="0" smtClean="0"/>
              <a:t>Place </a:t>
            </a:r>
            <a:r>
              <a:rPr lang="en" sz="1400" dirty="0"/>
              <a:t>the pattern over your fabric. </a:t>
            </a:r>
            <a:endParaRPr lang="en" sz="1400" dirty="0" smtClean="0"/>
          </a:p>
          <a:p>
            <a:pPr lvl="1"/>
            <a:r>
              <a:rPr lang="en" sz="1400" dirty="0" smtClean="0"/>
              <a:t>Then </a:t>
            </a:r>
            <a:r>
              <a:rPr lang="en" sz="1400" dirty="0"/>
              <a:t>fold the fabric half lengthwise and trace around the outside to match both sides. </a:t>
            </a:r>
            <a:endParaRPr lang="en" sz="1400" dirty="0" smtClean="0"/>
          </a:p>
          <a:p>
            <a:pPr lvl="1"/>
            <a:r>
              <a:rPr lang="en" sz="1400" dirty="0" smtClean="0"/>
              <a:t>Cut </a:t>
            </a:r>
            <a:r>
              <a:rPr lang="en" sz="1400" dirty="0"/>
              <a:t>the fabric by Laying your fabric flat or folding it in half, because the pattern directs me to do so and place the pattern over the top. </a:t>
            </a:r>
            <a:endParaRPr lang="en" sz="1400" dirty="0" smtClean="0"/>
          </a:p>
          <a:p>
            <a:pPr lvl="1"/>
            <a:r>
              <a:rPr lang="en" sz="1400" dirty="0" smtClean="0"/>
              <a:t>Follow </a:t>
            </a:r>
            <a:r>
              <a:rPr lang="en" sz="1400" dirty="0"/>
              <a:t>your traced lines and the guide to cut out your fabric in the matching shapes. </a:t>
            </a:r>
            <a:endParaRPr lang="en" sz="1400" dirty="0" smtClean="0"/>
          </a:p>
          <a:p>
            <a:pPr lvl="1"/>
            <a:r>
              <a:rPr lang="en" sz="1400" dirty="0" smtClean="0"/>
              <a:t>Cut </a:t>
            </a:r>
            <a:r>
              <a:rPr lang="en" sz="1400" dirty="0"/>
              <a:t>along the line, and unfold the fabric to expose a complete front of your dress</a:t>
            </a:r>
            <a:r>
              <a:rPr lang="en" sz="1400" dirty="0" smtClean="0"/>
              <a:t>.</a:t>
            </a:r>
          </a:p>
          <a:p>
            <a:pPr lvl="1"/>
            <a:r>
              <a:rPr lang="en" sz="1400" dirty="0" smtClean="0"/>
              <a:t>Most </a:t>
            </a:r>
            <a:r>
              <a:rPr lang="en" sz="1400" dirty="0"/>
              <a:t>patterns already have this included in their measurements, but you will need to keep this in mind if you are tracing a dress for your pattern. </a:t>
            </a:r>
            <a:endParaRPr lang="en" sz="1400" dirty="0" smtClean="0"/>
          </a:p>
          <a:p>
            <a:pPr lvl="1"/>
            <a:r>
              <a:rPr lang="en" sz="1400" dirty="0" smtClean="0"/>
              <a:t>Cut </a:t>
            </a:r>
            <a:r>
              <a:rPr lang="en" sz="1400" dirty="0"/>
              <a:t>your dress fabric in a tank-style top and then sew your sleeves on later. Be sure to cut the fabric for the back of this dress as well at this point, using the same method as you did to cut the front. </a:t>
            </a:r>
            <a:r>
              <a:rPr lang="en" sz="1400" dirty="0" smtClean="0"/>
              <a:t>B</a:t>
            </a:r>
          </a:p>
          <a:p>
            <a:pPr lvl="1"/>
            <a:r>
              <a:rPr lang="en" sz="1400" dirty="0" smtClean="0"/>
              <a:t>egin </a:t>
            </a:r>
            <a:r>
              <a:rPr lang="en" sz="1400" dirty="0"/>
              <a:t>sewing by Follow the sewing directions on your pattern.I hand sew the entire dress but did the same thing. </a:t>
            </a:r>
          </a:p>
          <a:p>
            <a:pPr lvl="0" rtl="0">
              <a:spcBef>
                <a:spcPts val="0"/>
              </a:spcBef>
              <a:buNone/>
            </a:pPr>
            <a:endParaRPr sz="1800" dirty="0">
              <a:highlight>
                <a:srgbClr val="FFFFFF"/>
              </a:highlight>
            </a:endParaRPr>
          </a:p>
          <a:p>
            <a:pPr lvl="0">
              <a:spcBef>
                <a:spcPts val="0"/>
              </a:spcBef>
              <a:buNone/>
            </a:pPr>
            <a:r>
              <a:rPr lang="en" sz="3200" dirty="0"/>
              <a:t> </a:t>
            </a:r>
          </a:p>
        </p:txBody>
      </p:sp>
    </p:spTree>
    <p:extLst>
      <p:ext uri="{BB962C8B-B14F-4D97-AF65-F5344CB8AC3E}">
        <p14:creationId xmlns:p14="http://schemas.microsoft.com/office/powerpoint/2010/main" val="3837301456"/>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81000" y="266168"/>
            <a:ext cx="8520599" cy="1011999"/>
          </a:xfrm>
          <a:prstGeom prst="rect">
            <a:avLst/>
          </a:prstGeom>
          <a:ln w="28575" cap="flat" cmpd="sng">
            <a:solidFill>
              <a:srgbClr val="000000"/>
            </a:solidFill>
            <a:prstDash val="dot"/>
            <a:round/>
            <a:headEnd type="none" w="med" len="med"/>
            <a:tailEnd type="none" w="med" len="med"/>
          </a:ln>
        </p:spPr>
        <p:txBody>
          <a:bodyPr lIns="91425" tIns="91425" rIns="91425" bIns="91425" anchor="b" anchorCtr="0">
            <a:noAutofit/>
          </a:bodyPr>
          <a:lstStyle/>
          <a:p>
            <a:pPr lvl="0">
              <a:spcBef>
                <a:spcPts val="0"/>
              </a:spcBef>
              <a:buNone/>
            </a:pPr>
            <a:r>
              <a:rPr lang="en" sz="4000" b="1" dirty="0">
                <a:solidFill>
                  <a:srgbClr val="FD2FD1"/>
                </a:solidFill>
              </a:rPr>
              <a:t>THE CHARACTER THE DRESS IS BASED ON </a:t>
            </a:r>
          </a:p>
        </p:txBody>
      </p:sp>
      <p:sp>
        <p:nvSpPr>
          <p:cNvPr id="75" name="Shape 75"/>
          <p:cNvSpPr txBox="1">
            <a:spLocks noGrp="1"/>
          </p:cNvSpPr>
          <p:nvPr>
            <p:ph type="body" idx="1"/>
          </p:nvPr>
        </p:nvSpPr>
        <p:spPr>
          <a:xfrm>
            <a:off x="380999" y="1278167"/>
            <a:ext cx="8520599" cy="5476799"/>
          </a:xfrm>
          <a:prstGeom prst="rect">
            <a:avLst/>
          </a:prstGeom>
          <a:ln w="28575" cap="flat" cmpd="sng">
            <a:solidFill>
              <a:srgbClr val="000000"/>
            </a:solidFill>
            <a:prstDash val="dot"/>
            <a:round/>
            <a:headEnd type="none" w="med" len="med"/>
            <a:tailEnd type="none" w="med" len="med"/>
          </a:ln>
        </p:spPr>
        <p:txBody>
          <a:bodyPr lIns="91425" tIns="91425" rIns="91425" bIns="91425" anchor="t" anchorCtr="0">
            <a:noAutofit/>
          </a:bodyPr>
          <a:lstStyle/>
          <a:p>
            <a:pPr lvl="0">
              <a:spcBef>
                <a:spcPts val="0"/>
              </a:spcBef>
              <a:buNone/>
            </a:pPr>
            <a:r>
              <a:rPr lang="en" sz="1800" dirty="0"/>
              <a:t>The character my dress is based on is the named Juli Baker. Juli Baker falls instantly in love with her neighbor, Bryce Loski. Bryce, however, does not feel the spark. From that day forward, he (Callan McAuliffe) tries hard to keep brash and unpredictable Juli (Madeline Carroll) at bay. </a:t>
            </a:r>
            <a:endParaRPr lang="en" sz="1800" dirty="0" smtClean="0"/>
          </a:p>
          <a:p>
            <a:pPr lvl="0">
              <a:spcBef>
                <a:spcPts val="0"/>
              </a:spcBef>
              <a:buNone/>
            </a:pPr>
            <a:endParaRPr lang="en" sz="1800" dirty="0"/>
          </a:p>
          <a:p>
            <a:pPr lvl="0">
              <a:spcBef>
                <a:spcPts val="0"/>
              </a:spcBef>
              <a:buNone/>
            </a:pPr>
            <a:r>
              <a:rPr lang="en" sz="1800" dirty="0" smtClean="0"/>
              <a:t>In </a:t>
            </a:r>
            <a:r>
              <a:rPr lang="en" sz="1800" dirty="0"/>
              <a:t>the movie </a:t>
            </a:r>
            <a:r>
              <a:rPr lang="en" sz="1800" dirty="0" smtClean="0"/>
              <a:t>Julei </a:t>
            </a:r>
            <a:r>
              <a:rPr lang="en" sz="1800" dirty="0"/>
              <a:t>can be and strong as steel but is very loving especially over  her favorite sycamore tree. She even stood-up for it when folks came to chop it down, she refuses to climb out of the branches. Juli doesn't hesitate before she does a kind deed. Not to forget she's really flexible. When she realizes Byce was  a jerk she knew she had to move on. Eventually he gets her attention by planting a sycamore tree in her front yard</a:t>
            </a:r>
            <a:r>
              <a:rPr lang="en" sz="1800" dirty="0" smtClean="0"/>
              <a:t>.</a:t>
            </a:r>
          </a:p>
          <a:p>
            <a:pPr lvl="0">
              <a:spcBef>
                <a:spcPts val="0"/>
              </a:spcBef>
              <a:buNone/>
            </a:pPr>
            <a:endParaRPr lang="en" sz="1800" dirty="0"/>
          </a:p>
          <a:p>
            <a:pPr lvl="0">
              <a:spcBef>
                <a:spcPts val="0"/>
              </a:spcBef>
              <a:buNone/>
            </a:pPr>
            <a:r>
              <a:rPr lang="en" sz="1800" dirty="0" smtClean="0"/>
              <a:t>The </a:t>
            </a:r>
            <a:r>
              <a:rPr lang="en" sz="1800" dirty="0"/>
              <a:t>movie was made in 2010 but its setting is around the 1950s. There were a lot of plaid and stripes. I had to try something new. She has to go to homecoming and has to impress the guy she loved for six years. Who turn out to be her new boyfriend.</a:t>
            </a:r>
          </a:p>
        </p:txBody>
      </p:sp>
    </p:spTree>
    <p:extLst>
      <p:ext uri="{BB962C8B-B14F-4D97-AF65-F5344CB8AC3E}">
        <p14:creationId xmlns:p14="http://schemas.microsoft.com/office/powerpoint/2010/main" val="751792094"/>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Shape 80"/>
          <p:cNvPicPr preferRelativeResize="0"/>
          <p:nvPr/>
        </p:nvPicPr>
        <p:blipFill>
          <a:blip r:embed="rId3">
            <a:alphaModFix/>
          </a:blip>
          <a:stretch>
            <a:fillRect/>
          </a:stretch>
        </p:blipFill>
        <p:spPr>
          <a:xfrm>
            <a:off x="3413526" y="932998"/>
            <a:ext cx="2323775" cy="3042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 name="Shape 81"/>
          <p:cNvPicPr preferRelativeResize="0"/>
          <p:nvPr/>
        </p:nvPicPr>
        <p:blipFill>
          <a:blip r:embed="rId4">
            <a:alphaModFix/>
          </a:blip>
          <a:stretch>
            <a:fillRect/>
          </a:stretch>
        </p:blipFill>
        <p:spPr>
          <a:xfrm>
            <a:off x="6096000" y="838200"/>
            <a:ext cx="2611926" cy="2985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 name="Shape 82"/>
          <p:cNvPicPr preferRelativeResize="0"/>
          <p:nvPr/>
        </p:nvPicPr>
        <p:blipFill>
          <a:blip r:embed="rId5">
            <a:alphaModFix/>
          </a:blip>
          <a:stretch>
            <a:fillRect/>
          </a:stretch>
        </p:blipFill>
        <p:spPr>
          <a:xfrm>
            <a:off x="5129950" y="4271550"/>
            <a:ext cx="3073075" cy="2363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3" name="Shape 83"/>
          <p:cNvPicPr preferRelativeResize="0"/>
          <p:nvPr/>
        </p:nvPicPr>
        <p:blipFill>
          <a:blip r:embed="rId6">
            <a:alphaModFix/>
          </a:blip>
          <a:stretch>
            <a:fillRect/>
          </a:stretch>
        </p:blipFill>
        <p:spPr>
          <a:xfrm>
            <a:off x="1143000" y="4271550"/>
            <a:ext cx="2978849" cy="2237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4" name="Shape 84"/>
          <p:cNvPicPr preferRelativeResize="0"/>
          <p:nvPr/>
        </p:nvPicPr>
        <p:blipFill>
          <a:blip r:embed="rId7">
            <a:alphaModFix/>
          </a:blip>
          <a:stretch>
            <a:fillRect/>
          </a:stretch>
        </p:blipFill>
        <p:spPr>
          <a:xfrm>
            <a:off x="390353" y="585800"/>
            <a:ext cx="2689874" cy="2985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Shape 85"/>
          <p:cNvSpPr txBox="1"/>
          <p:nvPr/>
        </p:nvSpPr>
        <p:spPr>
          <a:xfrm>
            <a:off x="3564551" y="36001"/>
            <a:ext cx="3130799" cy="1048799"/>
          </a:xfrm>
          <a:prstGeom prst="rect">
            <a:avLst/>
          </a:prstGeom>
          <a:noFill/>
          <a:ln w="28575" cap="flat" cmpd="sng">
            <a:solidFill>
              <a:srgbClr val="000000"/>
            </a:solidFill>
            <a:prstDash val="dot"/>
            <a:round/>
            <a:headEnd type="none" w="med" len="med"/>
            <a:tailEnd type="none" w="med" len="med"/>
          </a:ln>
        </p:spPr>
        <p:txBody>
          <a:bodyPr lIns="91425" tIns="91425" rIns="91425" bIns="91425" anchor="t" anchorCtr="0">
            <a:noAutofit/>
          </a:bodyPr>
          <a:lstStyle/>
          <a:p>
            <a:pPr lvl="0">
              <a:spcBef>
                <a:spcPts val="0"/>
              </a:spcBef>
              <a:buNone/>
            </a:pPr>
            <a:r>
              <a:rPr lang="en" sz="3600" b="1" dirty="0">
                <a:solidFill>
                  <a:srgbClr val="FD2FD1"/>
                </a:solidFill>
                <a:latin typeface="Open Sans"/>
                <a:ea typeface="Open Sans"/>
                <a:cs typeface="Open Sans"/>
                <a:sym typeface="Open Sans"/>
              </a:rPr>
              <a:t>PICTURES</a:t>
            </a:r>
          </a:p>
        </p:txBody>
      </p:sp>
    </p:spTree>
    <p:extLst>
      <p:ext uri="{BB962C8B-B14F-4D97-AF65-F5344CB8AC3E}">
        <p14:creationId xmlns:p14="http://schemas.microsoft.com/office/powerpoint/2010/main" val="2137086514"/>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346664" y="3627934"/>
            <a:ext cx="3155697" cy="2992767"/>
          </a:xfrm>
          <a:prstGeom prst="rect">
            <a:avLst/>
          </a:prstGeom>
          <a:ln>
            <a:noFill/>
          </a:ln>
          <a:effectLst>
            <a:softEdge rad="112500"/>
          </a:effectLst>
        </p:spPr>
      </p:pic>
      <p:pic>
        <p:nvPicPr>
          <p:cNvPr id="91" name="Shape 91"/>
          <p:cNvPicPr preferRelativeResize="0"/>
          <p:nvPr/>
        </p:nvPicPr>
        <p:blipFill>
          <a:blip r:embed="rId4">
            <a:alphaModFix/>
          </a:blip>
          <a:stretch>
            <a:fillRect/>
          </a:stretch>
        </p:blipFill>
        <p:spPr>
          <a:xfrm>
            <a:off x="228600" y="228600"/>
            <a:ext cx="3273761" cy="3111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Shape 92"/>
          <p:cNvPicPr preferRelativeResize="0"/>
          <p:nvPr/>
        </p:nvPicPr>
        <p:blipFill>
          <a:blip r:embed="rId5">
            <a:alphaModFix/>
          </a:blip>
          <a:stretch>
            <a:fillRect/>
          </a:stretch>
        </p:blipFill>
        <p:spPr>
          <a:xfrm>
            <a:off x="4191000" y="1580649"/>
            <a:ext cx="3796449" cy="3569068"/>
          </a:xfrm>
          <a:prstGeom prst="rect">
            <a:avLst/>
          </a:prstGeom>
          <a:noFill/>
          <a:ln w="28575" cap="flat" cmpd="sng">
            <a:solidFill>
              <a:schemeClr val="dk2"/>
            </a:solidFill>
            <a:prstDash val="dot"/>
            <a:round/>
            <a:headEnd type="none" w="med" len="med"/>
            <a:tailEnd type="none" w="med" len="med"/>
          </a:ln>
        </p:spPr>
      </p:pic>
      <p:pic>
        <p:nvPicPr>
          <p:cNvPr id="93" name="Shape 93"/>
          <p:cNvPicPr preferRelativeResize="0"/>
          <p:nvPr/>
        </p:nvPicPr>
        <p:blipFill>
          <a:blip r:embed="rId6">
            <a:alphaModFix/>
          </a:blip>
          <a:stretch>
            <a:fillRect/>
          </a:stretch>
        </p:blipFill>
        <p:spPr>
          <a:xfrm rot="-5400000">
            <a:off x="3244983" y="1153483"/>
            <a:ext cx="6083035" cy="4800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923219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barn(inVertical)">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barn(inVertical)">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barn(inVertical)">
                                      <p:cBhvr>
                                        <p:cTn id="2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8" y="414338"/>
            <a:ext cx="7764462" cy="1325562"/>
          </a:xfrm>
        </p:spPr>
        <p:txBody>
          <a:bodyPr>
            <a:noAutofit/>
          </a:bodyPr>
          <a:lstStyle/>
          <a:p>
            <a:pPr>
              <a:defRPr/>
            </a:pPr>
            <a:r>
              <a:rPr lang="en-US" sz="4800" dirty="0" smtClean="0">
                <a:solidFill>
                  <a:srgbClr val="FFC000"/>
                </a:solidFill>
              </a:rPr>
              <a:t>Shoebox </a:t>
            </a:r>
            <a:br>
              <a:rPr lang="en-US" sz="4800" dirty="0" smtClean="0">
                <a:solidFill>
                  <a:srgbClr val="FFC000"/>
                </a:solidFill>
              </a:rPr>
            </a:br>
            <a:r>
              <a:rPr lang="en-US" sz="4800" dirty="0" smtClean="0">
                <a:solidFill>
                  <a:srgbClr val="FFC000"/>
                </a:solidFill>
              </a:rPr>
              <a:t>Set design!</a:t>
            </a:r>
            <a:endParaRPr lang="en-US" sz="4800" dirty="0">
              <a:solidFill>
                <a:srgbClr val="FFC000"/>
              </a:solidFill>
            </a:endParaRPr>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dirty="0"/>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6AAB93AE-6F29-4D6F-A514-C2FF3113DC0D}" type="slidenum">
              <a:rPr lang="en-US" altLang="en-US"/>
              <a:pPr/>
              <a:t>3</a:t>
            </a:fld>
            <a:endParaRPr lang="en-US" altLang="en-US"/>
          </a:p>
        </p:txBody>
      </p:sp>
      <p:pic>
        <p:nvPicPr>
          <p:cNvPr id="22016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29" y="1905000"/>
            <a:ext cx="7848600" cy="4661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6910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606696"/>
            <a:ext cx="9670473" cy="499918"/>
          </a:xfrm>
        </p:spPr>
        <p:txBody>
          <a:bodyPr>
            <a:noAutofit/>
          </a:bodyPr>
          <a:lstStyle/>
          <a:p>
            <a:r>
              <a:rPr lang="en-US" sz="3600" u="sng" dirty="0" smtClean="0">
                <a:solidFill>
                  <a:srgbClr val="FFFF00"/>
                </a:solidFill>
              </a:rPr>
              <a:t>Creating a Costume or Set Design Project</a:t>
            </a:r>
            <a:endParaRPr lang="en-US" sz="3600" u="sng" dirty="0">
              <a:solidFill>
                <a:srgbClr val="FFFF00"/>
              </a:solidFill>
            </a:endParaRPr>
          </a:p>
        </p:txBody>
      </p:sp>
      <p:sp>
        <p:nvSpPr>
          <p:cNvPr id="7" name="Text Placeholder 6"/>
          <p:cNvSpPr>
            <a:spLocks noGrp="1"/>
          </p:cNvSpPr>
          <p:nvPr>
            <p:ph type="body" sz="half" idx="2"/>
          </p:nvPr>
        </p:nvSpPr>
        <p:spPr>
          <a:xfrm>
            <a:off x="38100" y="1153160"/>
            <a:ext cx="4144611" cy="5486400"/>
          </a:xfrm>
        </p:spPr>
        <p:txBody>
          <a:bodyPr>
            <a:normAutofit fontScale="62500" lnSpcReduction="20000"/>
          </a:bodyPr>
          <a:lstStyle/>
          <a:p>
            <a:pPr marL="457200" indent="-457200">
              <a:buFont typeface="+mj-lt"/>
              <a:buAutoNum type="arabicPeriod"/>
            </a:pPr>
            <a:r>
              <a:rPr lang="en-US" sz="2400" dirty="0" smtClean="0"/>
              <a:t>Pick a character / scene  from your favorite Movie, TV Show, Play, musical, book, etc…</a:t>
            </a:r>
          </a:p>
          <a:p>
            <a:pPr marL="914400" lvl="1" indent="-457200">
              <a:buFont typeface="+mj-lt"/>
              <a:buAutoNum type="arabicPeriod"/>
            </a:pPr>
            <a:endParaRPr lang="en-US" sz="2000" dirty="0" smtClean="0"/>
          </a:p>
          <a:p>
            <a:pPr marL="457200" indent="-457200">
              <a:buFont typeface="+mj-lt"/>
              <a:buAutoNum type="arabicPeriod"/>
            </a:pPr>
            <a:r>
              <a:rPr lang="en-US" sz="2400" dirty="0" smtClean="0"/>
              <a:t>You will create either a set model / or Costume Morgue of your choice. </a:t>
            </a:r>
          </a:p>
          <a:p>
            <a:pPr marL="457200" indent="-457200">
              <a:buFont typeface="+mj-lt"/>
              <a:buAutoNum type="arabicPeriod"/>
            </a:pPr>
            <a:endParaRPr lang="en-US" sz="2400" dirty="0"/>
          </a:p>
          <a:p>
            <a:pPr marL="457200" indent="-457200">
              <a:buFont typeface="+mj-lt"/>
              <a:buAutoNum type="arabicPeriod"/>
            </a:pPr>
            <a:r>
              <a:rPr lang="en-US" sz="2400" dirty="0" smtClean="0"/>
              <a:t>You will also need to complete written reasoning for your choices, and why they work for the character/scene.</a:t>
            </a:r>
            <a:endParaRPr lang="en-US" sz="2400" dirty="0"/>
          </a:p>
          <a:p>
            <a:pPr marL="457200" indent="-457200">
              <a:buFont typeface="+mj-lt"/>
              <a:buAutoNum type="arabicPeriod"/>
            </a:pPr>
            <a:endParaRPr lang="en-US" sz="2400" dirty="0" smtClean="0"/>
          </a:p>
          <a:p>
            <a:pPr marL="457200" indent="-457200">
              <a:buFont typeface="+mj-lt"/>
              <a:buAutoNum type="arabicPeriod"/>
            </a:pPr>
            <a:r>
              <a:rPr lang="en-US" sz="2400" dirty="0" smtClean="0"/>
              <a:t>Everything must be in color!</a:t>
            </a:r>
          </a:p>
          <a:p>
            <a:pPr marL="457200" indent="-457200">
              <a:buFont typeface="+mj-lt"/>
              <a:buAutoNum type="arabicPeriod"/>
            </a:pPr>
            <a:endParaRPr lang="en-US" sz="2400" dirty="0"/>
          </a:p>
          <a:p>
            <a:pPr marL="457200" indent="-457200">
              <a:buFont typeface="+mj-lt"/>
              <a:buAutoNum type="arabicPeriod"/>
            </a:pPr>
            <a:r>
              <a:rPr lang="en-US" sz="2400" dirty="0" smtClean="0"/>
              <a:t>You are not graded on your artistic ability, but you should be able to communicate your idea through your drawings. If you cannot do that, this may not be the best option for you.</a:t>
            </a:r>
          </a:p>
          <a:p>
            <a:pPr marL="685800" lvl="1" indent="-228600">
              <a:buFont typeface="+mj-lt"/>
              <a:buAutoNum type="arabicPeriod"/>
            </a:pPr>
            <a:endParaRPr lang="en-US" dirty="0" smtClean="0"/>
          </a:p>
        </p:txBody>
      </p:sp>
      <p:sp>
        <p:nvSpPr>
          <p:cNvPr id="9" name="TextBox 8"/>
          <p:cNvSpPr txBox="1"/>
          <p:nvPr/>
        </p:nvSpPr>
        <p:spPr>
          <a:xfrm>
            <a:off x="7609114" y="1289593"/>
            <a:ext cx="1524000" cy="1477328"/>
          </a:xfrm>
          <a:prstGeom prst="rect">
            <a:avLst/>
          </a:prstGeom>
          <a:noFill/>
        </p:spPr>
        <p:txBody>
          <a:bodyPr wrap="square" rtlCol="0">
            <a:spAutoFit/>
          </a:bodyPr>
          <a:lstStyle/>
          <a:p>
            <a:r>
              <a:rPr lang="en-US" dirty="0" smtClean="0">
                <a:sym typeface="Wingdings" pitchFamily="2" charset="2"/>
              </a:rPr>
              <a:t> You could make a scale model with a shoe box!</a:t>
            </a:r>
            <a:endParaRPr lang="en-US" dirty="0"/>
          </a:p>
        </p:txBody>
      </p:sp>
      <p:pic>
        <p:nvPicPr>
          <p:cNvPr id="11" name="Picture 10" descr="Colored sketch.jpg"/>
          <p:cNvPicPr>
            <a:picLocks noChangeAspect="1"/>
          </p:cNvPicPr>
          <p:nvPr/>
        </p:nvPicPr>
        <p:blipFill>
          <a:blip r:embed="rId2" cstate="print"/>
          <a:stretch>
            <a:fillRect/>
          </a:stretch>
        </p:blipFill>
        <p:spPr>
          <a:xfrm>
            <a:off x="4255440" y="3399733"/>
            <a:ext cx="2776640" cy="1859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034" name="Picture 2" descr="https://elgg.leeds.ac.uk/liblbl/files/-1/4099/Grayson%20Perry.jpg"/>
          <p:cNvPicPr>
            <a:picLocks noChangeAspect="1" noChangeArrowheads="1"/>
          </p:cNvPicPr>
          <p:nvPr/>
        </p:nvPicPr>
        <p:blipFill>
          <a:blip r:embed="rId3" cstate="print"/>
          <a:srcRect/>
          <a:stretch>
            <a:fillRect/>
          </a:stretch>
        </p:blipFill>
        <p:spPr bwMode="auto">
          <a:xfrm>
            <a:off x="4428742" y="1289925"/>
            <a:ext cx="2893365" cy="1931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ostume_nezumicustom_example_sketch.jpg"/>
          <p:cNvPicPr>
            <a:picLocks noChangeAspect="1"/>
          </p:cNvPicPr>
          <p:nvPr/>
        </p:nvPicPr>
        <p:blipFill>
          <a:blip r:embed="rId4" cstate="print"/>
          <a:stretch>
            <a:fillRect/>
          </a:stretch>
        </p:blipFill>
        <p:spPr>
          <a:xfrm>
            <a:off x="7104809" y="4102100"/>
            <a:ext cx="1936831" cy="255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4808625" y="5389880"/>
            <a:ext cx="2133600" cy="923330"/>
          </a:xfrm>
          <a:prstGeom prst="rect">
            <a:avLst/>
          </a:prstGeom>
          <a:noFill/>
        </p:spPr>
        <p:txBody>
          <a:bodyPr wrap="square" rtlCol="0">
            <a:spAutoFit/>
          </a:bodyPr>
          <a:lstStyle/>
          <a:p>
            <a:r>
              <a:rPr lang="en-US" dirty="0" smtClean="0"/>
              <a:t>Include notes on your drawings      </a:t>
            </a:r>
            <a:r>
              <a:rPr lang="en-US" dirty="0" smtClean="0">
                <a:sym typeface="Wingdings" pitchFamily="2" charset="2"/>
              </a:rPr>
              <a:t></a:t>
            </a:r>
            <a:endParaRPr lang="en-US" dirty="0"/>
          </a:p>
        </p:txBody>
      </p:sp>
    </p:spTree>
    <p:extLst>
      <p:ext uri="{BB962C8B-B14F-4D97-AF65-F5344CB8AC3E}">
        <p14:creationId xmlns:p14="http://schemas.microsoft.com/office/powerpoint/2010/main" val="1466776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4800600" cy="685800"/>
          </a:xfrm>
        </p:spPr>
        <p:txBody>
          <a:bodyPr>
            <a:noAutofit/>
          </a:bodyPr>
          <a:lstStyle/>
          <a:p>
            <a:r>
              <a:rPr lang="en-US" sz="4000" dirty="0" smtClean="0">
                <a:solidFill>
                  <a:srgbClr val="FFFF00"/>
                </a:solidFill>
              </a:rPr>
              <a:t>Your task today!</a:t>
            </a:r>
            <a:endParaRPr lang="en-US" sz="4000" dirty="0">
              <a:solidFill>
                <a:srgbClr val="FFFF00"/>
              </a:solidFill>
            </a:endParaRP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a:xfrm>
            <a:off x="228600" y="1981200"/>
            <a:ext cx="4343400" cy="4495800"/>
          </a:xfrm>
        </p:spPr>
        <p:txBody>
          <a:bodyPr>
            <a:noAutofit/>
          </a:bodyPr>
          <a:lstStyle/>
          <a:p>
            <a:pPr marL="342900" indent="-342900" algn="l">
              <a:buFont typeface="+mj-lt"/>
              <a:buAutoNum type="arabicPeriod"/>
            </a:pPr>
            <a:r>
              <a:rPr lang="en-US" sz="2000" dirty="0" smtClean="0"/>
              <a:t>Decide which project your will be working on!</a:t>
            </a:r>
          </a:p>
          <a:p>
            <a:pPr marL="342900" indent="-342900" algn="l">
              <a:buFont typeface="+mj-lt"/>
              <a:buAutoNum type="arabicPeriod"/>
            </a:pPr>
            <a:endParaRPr lang="en-US" sz="2000" dirty="0"/>
          </a:p>
          <a:p>
            <a:pPr marL="342900" indent="-342900" algn="l">
              <a:buFont typeface="+mj-lt"/>
              <a:buAutoNum type="arabicPeriod"/>
            </a:pPr>
            <a:r>
              <a:rPr lang="en-US" sz="2000" dirty="0" smtClean="0"/>
              <a:t>You will be given a Project Worksheet for your corresponding design choice. </a:t>
            </a:r>
          </a:p>
          <a:p>
            <a:pPr marL="342900" indent="-342900" algn="l">
              <a:buFont typeface="+mj-lt"/>
              <a:buAutoNum type="arabicPeriod"/>
            </a:pPr>
            <a:endParaRPr lang="en-US" sz="2000" dirty="0"/>
          </a:p>
          <a:p>
            <a:pPr marL="342900" indent="-342900" algn="l">
              <a:buFont typeface="+mj-lt"/>
              <a:buAutoNum type="arabicPeriod"/>
            </a:pPr>
            <a:r>
              <a:rPr lang="en-US" sz="2000" dirty="0" smtClean="0"/>
              <a:t>Use the Chromebooks to research ideas and complete the first half of the worksheet. </a:t>
            </a:r>
            <a:endParaRPr lang="en-US" sz="2000" dirty="0"/>
          </a:p>
        </p:txBody>
      </p:sp>
      <p:pic>
        <p:nvPicPr>
          <p:cNvPr id="5" name="Picture 4"/>
          <p:cNvPicPr>
            <a:picLocks noChangeAspect="1"/>
          </p:cNvPicPr>
          <p:nvPr/>
        </p:nvPicPr>
        <p:blipFill>
          <a:blip r:embed="rId2"/>
          <a:stretch>
            <a:fillRect/>
          </a:stretch>
        </p:blipFill>
        <p:spPr>
          <a:xfrm>
            <a:off x="4631386" y="609600"/>
            <a:ext cx="3937696" cy="4800600"/>
          </a:xfrm>
          <a:prstGeom prst="rect">
            <a:avLst/>
          </a:prstGeom>
        </p:spPr>
      </p:pic>
      <p:pic>
        <p:nvPicPr>
          <p:cNvPr id="6" name="Picture 5"/>
          <p:cNvPicPr>
            <a:picLocks noChangeAspect="1"/>
          </p:cNvPicPr>
          <p:nvPr/>
        </p:nvPicPr>
        <p:blipFill>
          <a:blip r:embed="rId3"/>
          <a:stretch>
            <a:fillRect/>
          </a:stretch>
        </p:blipFill>
        <p:spPr>
          <a:xfrm>
            <a:off x="4970366" y="3505201"/>
            <a:ext cx="3741545" cy="2971800"/>
          </a:xfrm>
          <a:prstGeom prst="rect">
            <a:avLst/>
          </a:prstGeom>
        </p:spPr>
      </p:pic>
    </p:spTree>
    <p:extLst>
      <p:ext uri="{BB962C8B-B14F-4D97-AF65-F5344CB8AC3E}">
        <p14:creationId xmlns:p14="http://schemas.microsoft.com/office/powerpoint/2010/main" val="2146743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6713"/>
            <a:ext cx="7764463" cy="1325562"/>
          </a:xfrm>
        </p:spPr>
        <p:txBody>
          <a:bodyPr>
            <a:normAutofit/>
          </a:bodyPr>
          <a:lstStyle/>
          <a:p>
            <a:pPr>
              <a:defRPr/>
            </a:pPr>
            <a:r>
              <a:rPr lang="en-US" dirty="0" smtClean="0"/>
              <a:t>Grab some tape, glue </a:t>
            </a:r>
            <a:br>
              <a:rPr lang="en-US" dirty="0" smtClean="0"/>
            </a:br>
            <a:r>
              <a:rPr lang="en-US" dirty="0" smtClean="0"/>
              <a:t>and a box!</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2D270F2E-4CDE-4DF1-8A11-401578A73DEF}" type="slidenum">
              <a:rPr lang="en-US" altLang="en-US"/>
              <a:pPr/>
              <a:t>4</a:t>
            </a:fld>
            <a:endParaRPr lang="en-US" altLang="en-US"/>
          </a:p>
        </p:txBody>
      </p:sp>
      <p:pic>
        <p:nvPicPr>
          <p:cNvPr id="18944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54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Add a magazine backdrop to all inside walls!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49727471-77A6-4C0A-B0D1-C688677222CD}" type="slidenum">
              <a:rPr lang="en-US" altLang="en-US"/>
              <a:pPr/>
              <a:t>5</a:t>
            </a:fld>
            <a:endParaRPr lang="en-US" altLang="en-US"/>
          </a:p>
        </p:txBody>
      </p:sp>
      <p:pic>
        <p:nvPicPr>
          <p:cNvPr id="238594" name="Picture 2" descr="Image result for shoebox set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35163"/>
            <a:ext cx="8763000" cy="4922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47105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Or just Draw on the walls!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6022728F-BE0F-4F70-ADCE-B110EEB88EFB}" type="slidenum">
              <a:rPr lang="en-US" altLang="en-US"/>
              <a:pPr/>
              <a:t>6</a:t>
            </a:fld>
            <a:endParaRPr lang="en-US" altLang="en-US"/>
          </a:p>
        </p:txBody>
      </p:sp>
      <p:pic>
        <p:nvPicPr>
          <p:cNvPr id="243714" name="Picture 2" descr="Image result for shoebox set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686800" cy="4945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69134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 y="350838"/>
            <a:ext cx="7764462" cy="1325562"/>
          </a:xfrm>
        </p:spPr>
        <p:txBody>
          <a:bodyPr/>
          <a:lstStyle/>
          <a:p>
            <a:pPr>
              <a:defRPr/>
            </a:pPr>
            <a:r>
              <a:rPr lang="en-US" dirty="0" smtClean="0">
                <a:solidFill>
                  <a:srgbClr val="FFC000"/>
                </a:solidFill>
              </a:rPr>
              <a:t>No materials? No problem! </a:t>
            </a:r>
            <a:r>
              <a:rPr lang="en-US" dirty="0" smtClean="0"/>
              <a:t/>
            </a:r>
            <a:br>
              <a:rPr lang="en-US" dirty="0" smtClean="0"/>
            </a:br>
            <a:r>
              <a:rPr lang="en-US" sz="2700" dirty="0" smtClean="0"/>
              <a:t>Use what you have around the house!</a:t>
            </a:r>
            <a:endParaRPr lang="en-US" sz="2700"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C53EA86C-A08D-4B70-A2AF-F6D208AF00BF}" type="slidenum">
              <a:rPr lang="en-US" altLang="en-US"/>
              <a:pPr/>
              <a:t>7</a:t>
            </a:fld>
            <a:endParaRPr lang="en-US" altLang="en-US"/>
          </a:p>
        </p:txBody>
      </p:sp>
      <p:pic>
        <p:nvPicPr>
          <p:cNvPr id="19251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2112963"/>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7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7338"/>
            <a:ext cx="7764463" cy="1325562"/>
          </a:xfrm>
        </p:spPr>
        <p:txBody>
          <a:bodyPr>
            <a:normAutofit/>
          </a:bodyPr>
          <a:lstStyle/>
          <a:p>
            <a:pPr>
              <a:defRPr/>
            </a:pPr>
            <a:r>
              <a:rPr lang="en-US" dirty="0" smtClean="0"/>
              <a:t>Fill It with your </a:t>
            </a:r>
            <a:br>
              <a:rPr lang="en-US" dirty="0" smtClean="0"/>
            </a:br>
            <a:r>
              <a:rPr lang="en-US" dirty="0" smtClean="0"/>
              <a:t>set design pieces!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03431CA5-4F1A-4116-9BB7-7E62A9096A04}" type="slidenum">
              <a:rPr lang="en-US" altLang="en-US"/>
              <a:pPr/>
              <a:t>8</a:t>
            </a:fld>
            <a:endParaRPr lang="en-US" altLang="en-US"/>
          </a:p>
        </p:txBody>
      </p:sp>
      <p:pic>
        <p:nvPicPr>
          <p:cNvPr id="2416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 y="1752600"/>
            <a:ext cx="8610600" cy="4987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351229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64463" cy="1325563"/>
          </a:xfrm>
        </p:spPr>
        <p:txBody>
          <a:bodyPr>
            <a:normAutofit/>
          </a:bodyPr>
          <a:lstStyle/>
          <a:p>
            <a:pPr>
              <a:defRPr/>
            </a:pPr>
            <a:r>
              <a:rPr lang="en-US" dirty="0" smtClean="0"/>
              <a:t>Make a ground plan and follow it to scale!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a:p>
        </p:txBody>
      </p:sp>
      <p:sp>
        <p:nvSpPr>
          <p:cNvPr id="4" name="Slide Number Placeholder 3"/>
          <p:cNvSpPr>
            <a:spLocks noGrp="1"/>
          </p:cNvSpPr>
          <p:nvPr>
            <p:ph type="sldNum" sz="quarter" idx="12"/>
          </p:nvPr>
        </p:nvSpPr>
        <p:spPr/>
        <p:txBody>
          <a:bodyPr/>
          <a:lstStyle>
            <a:lvl1pPr>
              <a:defRPr>
                <a:solidFill>
                  <a:srgbClr val="FFFFFF"/>
                </a:solidFill>
                <a:latin typeface="Arial" charset="0"/>
                <a:ea typeface="ヒラギノ角ゴ ProN W3" charset="0"/>
                <a:cs typeface="ヒラギノ角ゴ ProN W3" charset="0"/>
                <a:sym typeface="Arial" charset="0"/>
              </a:defRPr>
            </a:lvl1pPr>
            <a:lvl2pPr marL="742950" indent="-285750">
              <a:defRPr>
                <a:solidFill>
                  <a:srgbClr val="FFFFFF"/>
                </a:solidFill>
                <a:latin typeface="Arial" charset="0"/>
                <a:ea typeface="ヒラギノ角ゴ ProN W3" charset="0"/>
                <a:cs typeface="ヒラギノ角ゴ ProN W3" charset="0"/>
                <a:sym typeface="Arial" charset="0"/>
              </a:defRPr>
            </a:lvl2pPr>
            <a:lvl3pPr marL="1143000" indent="-228600">
              <a:defRPr>
                <a:solidFill>
                  <a:srgbClr val="FFFFFF"/>
                </a:solidFill>
                <a:latin typeface="Arial" charset="0"/>
                <a:ea typeface="ヒラギノ角ゴ ProN W3" charset="0"/>
                <a:cs typeface="ヒラギノ角ゴ ProN W3" charset="0"/>
                <a:sym typeface="Arial" charset="0"/>
              </a:defRPr>
            </a:lvl3pPr>
            <a:lvl4pPr marL="1600200" indent="-228600">
              <a:defRPr>
                <a:solidFill>
                  <a:srgbClr val="FFFFFF"/>
                </a:solidFill>
                <a:latin typeface="Arial" charset="0"/>
                <a:ea typeface="ヒラギノ角ゴ ProN W3" charset="0"/>
                <a:cs typeface="ヒラギノ角ゴ ProN W3" charset="0"/>
                <a:sym typeface="Arial" charset="0"/>
              </a:defRPr>
            </a:lvl4pPr>
            <a:lvl5pPr marL="2057400" indent="-228600">
              <a:defRPr>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a:solidFill>
                  <a:srgbClr val="FFFFFF"/>
                </a:solidFill>
                <a:latin typeface="Arial" charset="0"/>
                <a:ea typeface="ヒラギノ角ゴ ProN W3" charset="0"/>
                <a:cs typeface="ヒラギノ角ゴ ProN W3" charset="0"/>
                <a:sym typeface="Arial" charset="0"/>
              </a:defRPr>
            </a:lvl9pPr>
          </a:lstStyle>
          <a:p>
            <a:fld id="{07EAB8DE-F48C-41BA-8A2A-E9100DBA4990}" type="slidenum">
              <a:rPr lang="en-US" altLang="en-US"/>
              <a:pPr/>
              <a:t>9</a:t>
            </a:fld>
            <a:endParaRPr lang="en-US" altLang="en-US"/>
          </a:p>
        </p:txBody>
      </p:sp>
      <p:pic>
        <p:nvPicPr>
          <p:cNvPr id="244738" name="Picture 2" descr="Image result for shoebox set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131" y="1447800"/>
            <a:ext cx="67818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29066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Damask</Template>
  <TotalTime>285</TotalTime>
  <Words>937</Words>
  <Application>Microsoft Office PowerPoint</Application>
  <PresentationFormat>On-screen Show (4:3)</PresentationFormat>
  <Paragraphs>92</Paragraphs>
  <Slides>31</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Bookman Old Style</vt:lpstr>
      <vt:lpstr>Calibri</vt:lpstr>
      <vt:lpstr>Chiller</vt:lpstr>
      <vt:lpstr>Open Sans</vt:lpstr>
      <vt:lpstr>Rockwell</vt:lpstr>
      <vt:lpstr>Wingdings</vt:lpstr>
      <vt:lpstr>ヒラギノ角ゴ ProN W3</vt:lpstr>
      <vt:lpstr>Damask</vt:lpstr>
      <vt:lpstr>PowerPoint Presentation</vt:lpstr>
      <vt:lpstr>Creating a Costume or Set Design Project</vt:lpstr>
      <vt:lpstr>Shoebox  Set design!</vt:lpstr>
      <vt:lpstr>Grab some tape, glue  and a box!</vt:lpstr>
      <vt:lpstr>Add a magazine backdrop to all inside walls!</vt:lpstr>
      <vt:lpstr>Or just Draw on the walls!</vt:lpstr>
      <vt:lpstr>No materials? No problem!  Use what you have around the house!</vt:lpstr>
      <vt:lpstr>Fill It with your  set design pieces!</vt:lpstr>
      <vt:lpstr>Make a ground plan and follow it to scale!</vt:lpstr>
      <vt:lpstr>Get Creative!  Use legos, cardboard, figures, magazine pictures!</vt:lpstr>
      <vt:lpstr>PowerPoint Presentation</vt:lpstr>
      <vt:lpstr>Shoebox Blurb</vt:lpstr>
      <vt:lpstr>Get professional  if you dare!</vt:lpstr>
      <vt:lpstr>PowerPoint Presentation</vt:lpstr>
      <vt:lpstr>PowerPoint Presentation</vt:lpstr>
      <vt:lpstr>PowerPoint Presentation</vt:lpstr>
      <vt:lpstr>Either way… Have fun designing your very own set!</vt:lpstr>
      <vt:lpstr>Costume Design Project</vt:lpstr>
      <vt:lpstr>Figure Design</vt:lpstr>
      <vt:lpstr>Themed “Dress Up” Design</vt:lpstr>
      <vt:lpstr>Costume Variety</vt:lpstr>
      <vt:lpstr>Magazine Inspirations</vt:lpstr>
      <vt:lpstr>More Magazine Designs!</vt:lpstr>
      <vt:lpstr>One Character, Different Costumes</vt:lpstr>
      <vt:lpstr>COSTUME MORGUE</vt:lpstr>
      <vt:lpstr>THE PROCESS OF MAKING THE DRESS </vt:lpstr>
      <vt:lpstr>THE CHARACTER THE DRESS IS BASED ON </vt:lpstr>
      <vt:lpstr>PowerPoint Presentation</vt:lpstr>
      <vt:lpstr>PowerPoint Presentation</vt:lpstr>
      <vt:lpstr>Creating a Costume or Set Design Project</vt:lpstr>
      <vt:lpstr>Your task today!</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Seidel</dc:creator>
  <cp:lastModifiedBy>Michael Seidel</cp:lastModifiedBy>
  <cp:revision>8</cp:revision>
  <dcterms:created xsi:type="dcterms:W3CDTF">2018-03-13T11:32:15Z</dcterms:created>
  <dcterms:modified xsi:type="dcterms:W3CDTF">2018-03-13T16:46:34Z</dcterms:modified>
</cp:coreProperties>
</file>